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9.jp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2"/>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50" r:id="rId16"/>
    <p:sldId id="381" r:id="rId17"/>
    <p:sldId id="353" r:id="rId18"/>
    <p:sldId id="354" r:id="rId19"/>
    <p:sldId id="357" r:id="rId20"/>
    <p:sldId id="32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82" r:id="rId40"/>
    <p:sldId id="333" r:id="rId4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9681" autoAdjust="0"/>
  </p:normalViewPr>
  <p:slideViewPr>
    <p:cSldViewPr snapToGrid="0">
      <p:cViewPr varScale="1">
        <p:scale>
          <a:sx n="40" d="100"/>
          <a:sy n="40" d="100"/>
        </p:scale>
        <p:origin x="1494" y="72"/>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1/11/2022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判定相交进而可以用于剔除、射线追踪、碰撞检测。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剔除就会利用前面的空间数据结构做加速，因为确定哪些物体被移除本身就是个查询过程。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比较重要的有两个，剔除视锥以外的对象和剔除被遮挡住的对象。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第一幅图是一个村内视角，第二幅图是冻结</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使遮挡不会刷新后的俯视角，第三副图是相同俯视角但是解冻了</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，解冻后重新绘制出来的物体就是第一个视角下被剔除掉的物体。</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利用多核的主要目的是为了提高</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的调用效率。</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在老式的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新式</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在多线程这方面从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个角度提升效率，一个是降低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抽象渲染器高层处理部分，例如遍历场景图、剔除排序、切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就是图元提交的过程。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后面讲虚幻渲染器的时候会与这些概念有一个呼应。</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从工程实践的角度讲，工程封装并没有增加什么新的特征，主要就是实现前面所介绍的内容。</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那么封装什么呢，主要就是划清两条界限。第一条就是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Graphics Device Interface=RHI</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我们希望通过介绍虚幻</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展开来看，我用一些列名词对接下来的重点内容做了一个分解，我们一个一个部分的来看。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和存储在</a:t>
            </a:r>
            <a:r>
              <a:rPr lang="en-US" altLang="zh-CN" sz="2000" dirty="0" err="1">
                <a:effectLst/>
                <a:latin typeface="微软雅黑 Light" panose="020B0502040204020203" pitchFamily="34" charset="-122"/>
                <a:ea typeface="微软雅黑 Light" panose="020B0502040204020203" pitchFamily="34" charset="-122"/>
              </a:rPr>
              <a:t>FScene</a:t>
            </a:r>
            <a:r>
              <a:rPr lang="zh-CN" altLang="en-US" sz="2000" dirty="0">
                <a:effectLst/>
                <a:latin typeface="微软雅黑 Light" panose="020B0502040204020203" pitchFamily="34" charset="-122"/>
                <a:ea typeface="微软雅黑 Light" panose="020B0502040204020203" pitchFamily="34" charset="-122"/>
              </a:rPr>
              <a:t>中的各种其他结构的数组构成。</a:t>
            </a:r>
            <a:r>
              <a:rPr lang="en-US" altLang="zh-CN" sz="2000" dirty="0">
                <a:effectLst/>
                <a:latin typeface="微软雅黑 Light" panose="020B0502040204020203" pitchFamily="34" charset="-122"/>
                <a:ea typeface="微软雅黑 Light" panose="020B0502040204020203" pitchFamily="34" charset="-122"/>
              </a:rPr>
              <a:t> </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用一个八叉树进行组织</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r>
              <a:rPr lang="zh-CN" altLang="en-US" sz="2400" dirty="0">
                <a:effectLst/>
                <a:latin typeface="微软雅黑 Light" panose="020B0502040204020203" pitchFamily="34" charset="-122"/>
                <a:ea typeface="微软雅黑 Light" panose="020B0502040204020203" pitchFamily="34" charset="-122"/>
              </a:rPr>
              <a:t>啊，这个类属于“引擎模块”。</a:t>
            </a:r>
            <a:endParaRPr lang="en-US" altLang="zh-CN" sz="2400" dirty="0">
              <a:effectLst/>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微软雅黑 Light" panose="020B0502040204020203" pitchFamily="34" charset="-122"/>
                <a:cs typeface="宋体" panose="02010600030101010101" pitchFamily="2" charset="-122"/>
              </a:rPr>
              <a:t>每个</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6600" dirty="0">
                <a:effectLst/>
              </a:rPr>
              <a:t>渲染数据相当于一个完整游戏世界在光栅化和着色维度的一个剖面（投影），类似于物理引擎</a:t>
            </a:r>
            <a:r>
              <a:rPr lang="zh-CN" altLang="en-US" sz="5400" dirty="0">
                <a:effectLst/>
              </a:rPr>
              <a:t>只关心场景内所有动态物体的动力学状态。</a:t>
            </a:r>
            <a:endParaRPr lang="en-US" altLang="zh-CN" sz="6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5400" dirty="0">
                <a:effectLst/>
              </a:rPr>
              <a:t>渲染器只关心光栅化和着色有关的东西，相当于一个信息的子集被提炼出来能够被渲染器绘制。</a:t>
            </a: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4400" dirty="0">
                <a:effectLst/>
              </a:rPr>
              <a:t>游戏渲染器使用的是实时渲染，强调的是可交互下的视觉流畅度，因为游戏场景是在动态变化的，在此前提下尽量提升真实感。</a:t>
            </a:r>
            <a:endParaRPr lang="en-US" altLang="zh-CN" sz="4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3600" dirty="0">
                <a:effectLst/>
              </a:rPr>
              <a:t>向用户提供渲染引擎功能，管线的应用程序阶段的入口，提供平台无关抽象。</a:t>
            </a:r>
            <a:endParaRPr lang="en-US" altLang="zh-CN" sz="3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3600" dirty="0">
              <a:effectLst/>
            </a:endParaRPr>
          </a:p>
          <a:p>
            <a:pPr algn="l"/>
            <a:r>
              <a:rPr lang="zh-CN" altLang="en-US" sz="2800" b="0" dirty="0">
                <a:effectLst/>
              </a:rPr>
              <a:t>要负责可见性，图元提交，渲染状态，绘制指令列表，排序（</a:t>
            </a:r>
            <a:r>
              <a:rPr lang="en-US" altLang="zh-CN" sz="2800" b="0" dirty="0">
                <a:effectLst/>
              </a:rPr>
              <a:t>z-</a:t>
            </a:r>
            <a:r>
              <a:rPr lang="en-US" altLang="zh-CN" sz="2800" b="0" dirty="0" err="1">
                <a:effectLst/>
              </a:rPr>
              <a:t>prepass</a:t>
            </a:r>
            <a:r>
              <a:rPr lang="zh-CN" altLang="en-US" sz="2800" b="0" dirty="0">
                <a:effectLst/>
              </a:rPr>
              <a:t>），场景图（四八树，包围球树，</a:t>
            </a:r>
            <a:r>
              <a:rPr lang="en-US" altLang="zh-CN" sz="2800" b="0" dirty="0">
                <a:effectLst/>
              </a:rPr>
              <a:t>BSP</a:t>
            </a:r>
            <a:r>
              <a:rPr lang="zh-CN" altLang="en-US" sz="2800" b="0" dirty="0">
                <a:effectLst/>
              </a:rPr>
              <a:t>树）。</a:t>
            </a:r>
          </a:p>
          <a:p>
            <a:pPr algn="l"/>
            <a:r>
              <a:rPr lang="zh-CN" altLang="en-US" sz="2800" b="0" dirty="0">
                <a:effectLst/>
              </a:rPr>
              <a:t>视觉效果支持（粒子系统，</a:t>
            </a:r>
            <a:r>
              <a:rPr lang="en-US" altLang="zh-CN" sz="2800" b="0" dirty="0">
                <a:effectLst/>
              </a:rPr>
              <a:t>Decal</a:t>
            </a:r>
            <a:r>
              <a:rPr lang="zh-CN" altLang="en-US" sz="2800" b="0" dirty="0">
                <a:effectLst/>
              </a:rPr>
              <a:t>，天空，地形，水体，字体，</a:t>
            </a:r>
            <a:r>
              <a:rPr lang="en-US" altLang="zh-CN" sz="2800" b="0" dirty="0">
                <a:effectLst/>
              </a:rPr>
              <a:t>Gamma</a:t>
            </a:r>
            <a:r>
              <a:rPr lang="zh-CN" altLang="en-US" sz="2800" b="0" dirty="0">
                <a:effectLst/>
              </a:rPr>
              <a:t>）。</a:t>
            </a:r>
          </a:p>
          <a:p>
            <a:pPr algn="l"/>
            <a:r>
              <a:rPr lang="zh-CN" altLang="en-US" sz="2800" b="0" dirty="0">
                <a:effectLst/>
              </a:rPr>
              <a:t>后处理等。</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68333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先一句话概括一下渲染器要干嘛，如右图</a:t>
            </a:r>
            <a:endParaRPr lang="en-US" altLang="zh-CN" dirty="0"/>
          </a:p>
          <a:p>
            <a:r>
              <a:rPr lang="zh-CN" altLang="en-US" dirty="0"/>
              <a:t>然后我们分成</a:t>
            </a:r>
            <a:r>
              <a:rPr lang="en-US" altLang="zh-CN" dirty="0"/>
              <a:t>4</a:t>
            </a:r>
            <a:r>
              <a:rPr lang="zh-CN" altLang="en-US" dirty="0"/>
              <a:t>方面简述渲染器如何完成它的任务</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微软雅黑 Light" panose="020B0502040204020203" pitchFamily="34" charset="-122"/>
                <a:cs typeface="宋体" panose="02010600030101010101" pitchFamily="2" charset="-122"/>
              </a:rPr>
              <a:t>用</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张图来解释就是把上面那个变成下面那个，当然如果有</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也得显式</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及其动画和特效</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渲染器要处理的基本信息有，场景、光源、材质</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微软雅黑 Light" panose="020B0502040204020203" pitchFamily="34" charset="-122"/>
                <a:cs typeface="宋体" panose="02010600030101010101" pitchFamily="2" charset="-122"/>
              </a:rPr>
              <a:t>primitive</a:t>
            </a:r>
            <a:r>
              <a:rPr lang="zh-CN" altLang="en-US" sz="2800" dirty="0">
                <a:latin typeface="微软雅黑 Light" panose="020B0502040204020203" pitchFamily="34" charset="-122"/>
                <a:cs typeface="宋体" panose="02010600030101010101" pitchFamily="2" charset="-122"/>
              </a:rPr>
              <a:t>）的主要数据结构就都是</a:t>
            </a:r>
            <a:r>
              <a:rPr lang="en-US" altLang="zh-CN" sz="2800" dirty="0" err="1">
                <a:latin typeface="微软雅黑 Light" panose="020B0502040204020203" pitchFamily="34" charset="-122"/>
                <a:cs typeface="宋体" panose="02010600030101010101" pitchFamily="2" charset="-122"/>
              </a:rPr>
              <a:t>TriangleMesh</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VB</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IB</a:t>
            </a:r>
            <a:r>
              <a:rPr lang="zh-CN" altLang="en-US" sz="2800" dirty="0">
                <a:latin typeface="微软雅黑 Light" panose="020B0502040204020203" pitchFamily="34" charset="-122"/>
                <a:cs typeface="宋体" panose="02010600030101010101" pitchFamily="2" charset="-122"/>
              </a:rPr>
              <a:t>），着色主要就是靠材质（</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那么成像基本就是要解决图形编程的事情（图形编程：</a:t>
            </a:r>
            <a:r>
              <a:rPr lang="en-US" altLang="zh-CN" sz="2800" dirty="0">
                <a:latin typeface="微软雅黑 Light" panose="020B0502040204020203" pitchFamily="34" charset="-122"/>
                <a:cs typeface="宋体" panose="02010600030101010101" pitchFamily="2" charset="-122"/>
              </a:rPr>
              <a:t>Buffer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resource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state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pipeline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draw commit</a:t>
            </a:r>
            <a:r>
              <a:rPr lang="zh-CN" altLang="en-US" sz="2800" dirty="0">
                <a:latin typeface="微软雅黑 Light" panose="020B0502040204020203" pitchFamily="34" charset="-122"/>
                <a:cs typeface="宋体" panose="02010600030101010101" pitchFamily="2" charset="-122"/>
              </a:rPr>
              <a:t>等等）</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这些关键词放在一行列举不代表技术相同，只是为了节省篇幅，而且会有技术上的交叉。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画面流畅度就是每</a:t>
            </a:r>
            <a:r>
              <a:rPr lang="en-US" altLang="zh-CN" sz="2800" dirty="0">
                <a:latin typeface="微软雅黑 Light" panose="020B0502040204020203" pitchFamily="34" charset="-122"/>
                <a:cs typeface="宋体" panose="02010600030101010101" pitchFamily="2" charset="-122"/>
              </a:rPr>
              <a:t>1s</a:t>
            </a:r>
            <a:r>
              <a:rPr lang="zh-CN" altLang="en-US" sz="2800" dirty="0">
                <a:latin typeface="微软雅黑 Light" panose="020B0502040204020203" pitchFamily="34" charset="-122"/>
                <a:cs typeface="宋体" panose="02010600030101010101" pitchFamily="2" charset="-122"/>
              </a:rPr>
              <a:t>时间内能够刷新多少帧画面，所谓的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越高，两帧之间的差别越小，画面变化就越细腻，越不容易视觉疲劳。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流畅度也有对</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稳定度的要求，即希望</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微软雅黑 Light" panose="020B0502040204020203" pitchFamily="34" charset="-122"/>
                <a:cs typeface="宋体" panose="02010600030101010101" pitchFamily="2" charset="-122"/>
              </a:rPr>
              <a:t>21</a:t>
            </a:r>
            <a:r>
              <a:rPr lang="zh-CN" altLang="en-US" sz="2800" dirty="0">
                <a:latin typeface="微软雅黑 Light" panose="020B0502040204020203" pitchFamily="34" charset="-122"/>
                <a:cs typeface="宋体" panose="02010600030101010101" pitchFamily="2" charset="-122"/>
              </a:rPr>
              <a:t>年你不能还拿一个</a:t>
            </a:r>
            <a:r>
              <a:rPr lang="en-US" altLang="zh-CN" sz="2800" dirty="0">
                <a:latin typeface="微软雅黑 Light" panose="020B0502040204020203" pitchFamily="34" charset="-122"/>
                <a:cs typeface="宋体" panose="02010600030101010101" pitchFamily="2" charset="-122"/>
              </a:rPr>
              <a:t>01</a:t>
            </a:r>
            <a:r>
              <a:rPr lang="zh-CN" altLang="en-US" sz="2800" dirty="0">
                <a:latin typeface="微软雅黑 Light" panose="020B0502040204020203" pitchFamily="34" charset="-122"/>
                <a:cs typeface="宋体" panose="02010600030101010101" pitchFamily="2" charset="-122"/>
              </a:rPr>
              <a:t>年的标准做游戏，效率需要在目标需求之上达成的。</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Ps</a:t>
            </a:r>
            <a:r>
              <a:rPr lang="zh-CN" altLang="en-US" sz="2800" dirty="0">
                <a:latin typeface="微软雅黑 Light" panose="020B0502040204020203" pitchFamily="34" charset="-122"/>
                <a:cs typeface="宋体" panose="02010600030101010101" pitchFamily="2" charset="-122"/>
              </a:rPr>
              <a:t>：放一张</a:t>
            </a:r>
            <a:r>
              <a:rPr lang="en-US" altLang="zh-CN" sz="2800" dirty="0">
                <a:latin typeface="微软雅黑 Light" panose="020B0502040204020203" pitchFamily="34" charset="-122"/>
                <a:cs typeface="宋体" panose="02010600030101010101" pitchFamily="2" charset="-122"/>
              </a:rPr>
              <a:t>ue5demo</a:t>
            </a:r>
            <a:r>
              <a:rPr lang="zh-CN" altLang="en-US" sz="2800" dirty="0">
                <a:latin typeface="微软雅黑 Light" panose="020B0502040204020203" pitchFamily="34" charset="-122"/>
                <a:cs typeface="宋体" panose="02010600030101010101" pitchFamily="2" charset="-122"/>
              </a:rPr>
              <a:t>的图片。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描述场景对象的关联关系。</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比如以</a:t>
            </a:r>
            <a:r>
              <a:rPr lang="en-US" altLang="zh-CN" sz="2800" dirty="0">
                <a:latin typeface="微软雅黑 Light" panose="020B0502040204020203" pitchFamily="34" charset="-122"/>
                <a:cs typeface="宋体" panose="02010600030101010101" pitchFamily="2" charset="-122"/>
              </a:rPr>
              <a:t>UE</a:t>
            </a:r>
            <a:r>
              <a:rPr lang="zh-CN" altLang="en-US" sz="2800" dirty="0">
                <a:latin typeface="微软雅黑 Light" panose="020B0502040204020203" pitchFamily="34" charset="-122"/>
                <a:cs typeface="宋体" panose="02010600030101010101" pitchFamily="2" charset="-122"/>
              </a:rPr>
              <a:t>举例，场景中一个</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，可以具有若干个可见的组件，</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改变在场景中的位置，下面的</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要一起跟着移动，描述这种连带关系的就是场景图。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https://docs.unrealengine.com/4.27/en-US/ProgrammingAndScripting/Rendering/MeshDrawingPipelin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75BB545-1E83-462F-B242-30FE5B7F2340}"/>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Spatial data structure</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60F762-EA3C-40D5-9167-B3930064BD19}"/>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1AD8399-BBFF-4537-A05D-4546EF18A8D0}"/>
              </a:ext>
            </a:extLst>
          </p:cNvPr>
          <p:cNvGrpSpPr/>
          <p:nvPr/>
        </p:nvGrpSpPr>
        <p:grpSpPr>
          <a:xfrm>
            <a:off x="1752107" y="3456000"/>
            <a:ext cx="9326881" cy="2895158"/>
            <a:chOff x="1752107" y="4388092"/>
            <a:chExt cx="9326881" cy="2895158"/>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grpSp>
        <p:nvGrpSpPr>
          <p:cNvPr id="2" name="组合 1">
            <a:extLst>
              <a:ext uri="{FF2B5EF4-FFF2-40B4-BE49-F238E27FC236}">
                <a16:creationId xmlns:a16="http://schemas.microsoft.com/office/drawing/2014/main" id="{9847A4F3-2900-4EF0-884A-EF36E5B7E328}"/>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2963433-93DE-4DC7-AFE6-B872509734FC}"/>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sp>
        <p:nvSpPr>
          <p:cNvPr id="8" name="Rectangle 2">
            <a:extLst>
              <a:ext uri="{FF2B5EF4-FFF2-40B4-BE49-F238E27FC236}">
                <a16:creationId xmlns:a16="http://schemas.microsoft.com/office/drawing/2014/main" id="{0800184E-206D-4774-91D8-5C46BB0540C6}"/>
              </a:ext>
            </a:extLst>
          </p:cNvPr>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9" name="图片 8">
            <a:extLst>
              <a:ext uri="{FF2B5EF4-FFF2-40B4-BE49-F238E27FC236}">
                <a16:creationId xmlns:a16="http://schemas.microsoft.com/office/drawing/2014/main" id="{410BE7D2-0E8A-4785-8CF2-3C990660E4DC}"/>
              </a:ext>
            </a:extLst>
          </p:cNvPr>
          <p:cNvPicPr>
            <a:picLocks noChangeAspect="1"/>
          </p:cNvPicPr>
          <p:nvPr/>
        </p:nvPicPr>
        <p:blipFill>
          <a:blip r:embed="rId3"/>
          <a:stretch>
            <a:fillRect/>
          </a:stretch>
        </p:blipFill>
        <p:spPr>
          <a:xfrm>
            <a:off x="12191998" y="978388"/>
            <a:ext cx="12254204" cy="10615560"/>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grpSp>
        <p:nvGrpSpPr>
          <p:cNvPr id="2" name="组合 1">
            <a:extLst>
              <a:ext uri="{FF2B5EF4-FFF2-40B4-BE49-F238E27FC236}">
                <a16:creationId xmlns:a16="http://schemas.microsoft.com/office/drawing/2014/main" id="{3C8BECCD-0168-4AD8-8104-389E94C61FDB}"/>
              </a:ext>
            </a:extLst>
          </p:cNvPr>
          <p:cNvGrpSpPr/>
          <p:nvPr/>
        </p:nvGrpSpPr>
        <p:grpSpPr>
          <a:xfrm>
            <a:off x="1764000" y="3456000"/>
            <a:ext cx="9438184" cy="4829158"/>
            <a:chOff x="1854765" y="2935311"/>
            <a:chExt cx="9438184" cy="4829158"/>
          </a:xfrm>
        </p:grpSpPr>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584111"/>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4087311"/>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B077F4EC-4BF6-47CD-A1F0-D0B2D8436098}"/>
              </a:ext>
            </a:extLst>
          </p:cNvPr>
          <p:cNvGrpSpPr/>
          <p:nvPr/>
        </p:nvGrpSpPr>
        <p:grpSpPr>
          <a:xfrm>
            <a:off x="1774789" y="3456000"/>
            <a:ext cx="9439200" cy="7904359"/>
            <a:chOff x="1774789" y="2751932"/>
            <a:chExt cx="9439200" cy="7904359"/>
          </a:xfrm>
        </p:grpSpPr>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代码结构</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400732"/>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2192000" y="2168176"/>
            <a:ext cx="12192000" cy="8798702"/>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9A0FA21C-62DD-46FB-8949-4BBB507525E4}"/>
              </a:ext>
            </a:extLst>
          </p:cNvPr>
          <p:cNvGrpSpPr/>
          <p:nvPr/>
        </p:nvGrpSpPr>
        <p:grpSpPr>
          <a:xfrm>
            <a:off x="1764000" y="3456000"/>
            <a:ext cx="9439200" cy="4622306"/>
            <a:chOff x="1892595" y="3049644"/>
            <a:chExt cx="9439200" cy="4622306"/>
          </a:xfrm>
        </p:grpSpPr>
        <p:sp>
          <p:nvSpPr>
            <p:cNvPr id="13" name="The Picture slide"/>
            <p:cNvSpPr txBox="1"/>
            <p:nvPr/>
          </p:nvSpPr>
          <p:spPr>
            <a:xfrm>
              <a:off x="1892595"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698444"/>
              <a:ext cx="7233057" cy="29735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线程和</a:t>
              </a: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892595" y="4238138"/>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ULightComponent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计算可见性和相关性的基本单位</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b="1"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是进入场景对渲染器可见的起点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2" name="文本框 1">
            <a:extLst>
              <a:ext uri="{FF2B5EF4-FFF2-40B4-BE49-F238E27FC236}">
                <a16:creationId xmlns:a16="http://schemas.microsoft.com/office/drawing/2014/main" id="{56EBAB06-2719-4683-8D8F-C934997B47A8}"/>
              </a:ext>
            </a:extLst>
          </p:cNvPr>
          <p:cNvSpPr txBox="1"/>
          <p:nvPr/>
        </p:nvSpPr>
        <p:spPr>
          <a:xfrm>
            <a:off x="1752108" y="2059727"/>
            <a:ext cx="13197269"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rPr>
              <a:t>More about component and scene proxy</a:t>
            </a:r>
            <a:endParaRPr kumimoji="0" lang="zh-CN" altLang="en-US"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25658" y="6101861"/>
            <a:ext cx="8468512" cy="959906"/>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6ABBCBFF-7135-4E18-BE67-98B07EE76EAA}"/>
              </a:ext>
            </a:extLst>
          </p:cNvPr>
          <p:cNvGrpSpPr/>
          <p:nvPr/>
        </p:nvGrpSpPr>
        <p:grpSpPr>
          <a:xfrm>
            <a:off x="1764000" y="3456000"/>
            <a:ext cx="9439200" cy="8717402"/>
            <a:chOff x="2175992" y="2518015"/>
            <a:chExt cx="9439200" cy="8717402"/>
          </a:xfrm>
        </p:grpSpPr>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166815"/>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使用特定</a:t>
              </a:r>
              <a:r>
                <a:rPr lang="en-US" altLang="zh-CN" sz="3200" dirty="0">
                  <a:effectLst/>
                  <a:latin typeface="微软雅黑 Light" panose="020B0502040204020203" pitchFamily="34" charset="-122"/>
                  <a:ea typeface="微软雅黑 Light" panose="020B0502040204020203" pitchFamily="34" charset="-122"/>
                </a:rPr>
                <a:t>shader</a:t>
              </a:r>
              <a:r>
                <a:rPr lang="zh-CN" altLang="en-US" sz="3200" dirty="0">
                  <a:effectLst/>
                  <a:latin typeface="微软雅黑 Light" panose="020B0502040204020203" pitchFamily="34" charset="-122"/>
                  <a:ea typeface="微软雅黑 Light" panose="020B0502040204020203" pitchFamily="34" charset="-122"/>
                </a:rPr>
                <a:t>渲染</a:t>
              </a: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的逻辑</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048BD6-6D1F-49A3-9DDF-C36CFEE1C89F}"/>
              </a:ext>
            </a:extLst>
          </p:cNvPr>
          <p:cNvGrpSpPr/>
          <p:nvPr/>
        </p:nvGrpSpPr>
        <p:grpSpPr>
          <a:xfrm>
            <a:off x="1764000" y="3456000"/>
            <a:ext cx="9439200" cy="9432982"/>
            <a:chOff x="2113833" y="2560546"/>
            <a:chExt cx="9439200" cy="9432982"/>
          </a:xfrm>
        </p:grpSpPr>
        <p:sp>
          <p:nvSpPr>
            <p:cNvPr id="13" name="The Picture slide"/>
            <p:cNvSpPr txBox="1"/>
            <p:nvPr/>
          </p:nvSpPr>
          <p:spPr>
            <a:xfrm>
              <a:off x="2113833"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40284" y="4209346"/>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有关函数在游戏线程发起，在渲染线程执行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FRenderCommandFence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FRenderResource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13833"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24E197-5E68-4C80-A822-72AB579B4796}"/>
              </a:ext>
            </a:extLst>
          </p:cNvPr>
          <p:cNvGrpSpPr/>
          <p:nvPr/>
        </p:nvGrpSpPr>
        <p:grpSpPr>
          <a:xfrm>
            <a:off x="1764000" y="3456000"/>
            <a:ext cx="9439200" cy="7904359"/>
            <a:chOff x="2061079" y="2520770"/>
            <a:chExt cx="9439200" cy="7904359"/>
          </a:xfrm>
        </p:grpSpPr>
        <p:sp>
          <p:nvSpPr>
            <p:cNvPr id="13" name="The Picture slide"/>
            <p:cNvSpPr txBox="1"/>
            <p:nvPr/>
          </p:nvSpPr>
          <p:spPr>
            <a:xfrm>
              <a:off x="2061079" y="252077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087530" y="416957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61079" y="370926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11964" y="7863985"/>
            <a:ext cx="11889868" cy="3583599"/>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4"/>
          <a:stretch>
            <a:fillRect/>
          </a:stretch>
        </p:blipFill>
        <p:spPr>
          <a:xfrm>
            <a:off x="14727448" y="1420219"/>
            <a:ext cx="7058900" cy="5858249"/>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0EBD410-2F0D-4C46-9741-5F6DC8279ED1}"/>
              </a:ext>
            </a:extLst>
          </p:cNvPr>
          <p:cNvGrpSpPr/>
          <p:nvPr/>
        </p:nvGrpSpPr>
        <p:grpSpPr>
          <a:xfrm>
            <a:off x="1764000" y="3456000"/>
            <a:ext cx="9439200" cy="3877552"/>
            <a:chOff x="1955571" y="1858465"/>
            <a:chExt cx="9439200" cy="3877552"/>
          </a:xfrm>
        </p:grpSpPr>
        <p:sp>
          <p:nvSpPr>
            <p:cNvPr id="13" name="The Picture slide"/>
            <p:cNvSpPr txBox="1"/>
            <p:nvPr/>
          </p:nvSpPr>
          <p:spPr>
            <a:xfrm>
              <a:off x="1955571" y="185846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507265"/>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渲染器</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grpSp>
        <p:nvGrpSpPr>
          <p:cNvPr id="2" name="组合 1">
            <a:extLst>
              <a:ext uri="{FF2B5EF4-FFF2-40B4-BE49-F238E27FC236}">
                <a16:creationId xmlns:a16="http://schemas.microsoft.com/office/drawing/2014/main" id="{2245AE66-490D-46A1-9646-9815AF43C25D}"/>
              </a:ext>
            </a:extLst>
          </p:cNvPr>
          <p:cNvGrpSpPr/>
          <p:nvPr/>
        </p:nvGrpSpPr>
        <p:grpSpPr>
          <a:xfrm>
            <a:off x="1764000" y="3456000"/>
            <a:ext cx="9439200" cy="1315859"/>
            <a:chOff x="2008325" y="2908762"/>
            <a:chExt cx="9439200" cy="1315859"/>
          </a:xfrm>
        </p:grpSpPr>
        <p:sp>
          <p:nvSpPr>
            <p:cNvPr id="13" name="The Picture slide"/>
            <p:cNvSpPr txBox="1"/>
            <p:nvPr/>
          </p:nvSpPr>
          <p:spPr>
            <a:xfrm>
              <a:off x="2008325" y="290876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5" name="Rectangle"/>
            <p:cNvSpPr/>
            <p:nvPr/>
          </p:nvSpPr>
          <p:spPr>
            <a:xfrm>
              <a:off x="2008325" y="409725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0" y="5726774"/>
            <a:ext cx="11679402" cy="2290760"/>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504653" y="955882"/>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013010" y="8656068"/>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56661" y="11489387"/>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D75AB816-AEAC-448C-BEA2-5DBF1B5434DD}"/>
              </a:ext>
            </a:extLst>
          </p:cNvPr>
          <p:cNvGrpSpPr/>
          <p:nvPr/>
        </p:nvGrpSpPr>
        <p:grpSpPr>
          <a:xfrm>
            <a:off x="1779725" y="3456000"/>
            <a:ext cx="7061171" cy="3280016"/>
            <a:chOff x="1779725" y="2525376"/>
            <a:chExt cx="7061171" cy="3280016"/>
          </a:xfrm>
        </p:grpSpPr>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174176"/>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 y="6558197"/>
            <a:ext cx="12207842" cy="3376997"/>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14636520" y="290068"/>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4652362" y="7089307"/>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11924036" y="0"/>
            <a:ext cx="124599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707A956A-610D-4244-82E5-DB716A31420B}"/>
              </a:ext>
            </a:extLst>
          </p:cNvPr>
          <p:cNvGrpSpPr/>
          <p:nvPr/>
        </p:nvGrpSpPr>
        <p:grpSpPr>
          <a:xfrm>
            <a:off x="1764000" y="3456000"/>
            <a:ext cx="9439200" cy="3986235"/>
            <a:chOff x="1916466" y="2691991"/>
            <a:chExt cx="9439200" cy="3986235"/>
          </a:xfrm>
        </p:grpSpPr>
        <p:sp>
          <p:nvSpPr>
            <p:cNvPr id="13" name="The Picture slide"/>
            <p:cNvSpPr txBox="1"/>
            <p:nvPr/>
          </p:nvSpPr>
          <p:spPr>
            <a:xfrm>
              <a:off x="1916466" y="2691991"/>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16466" y="4340791"/>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916466" y="3880485"/>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11937262" y="3026925"/>
            <a:ext cx="12446738" cy="7662150"/>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3" name="组合 2">
            <a:extLst>
              <a:ext uri="{FF2B5EF4-FFF2-40B4-BE49-F238E27FC236}">
                <a16:creationId xmlns:a16="http://schemas.microsoft.com/office/drawing/2014/main" id="{86EBF856-DF71-49CA-8FC8-BCD57F08450A}"/>
              </a:ext>
            </a:extLst>
          </p:cNvPr>
          <p:cNvGrpSpPr/>
          <p:nvPr/>
        </p:nvGrpSpPr>
        <p:grpSpPr>
          <a:xfrm>
            <a:off x="1764000" y="3456000"/>
            <a:ext cx="9439200" cy="6067958"/>
            <a:chOff x="16955248" y="2560546"/>
            <a:chExt cx="9439200" cy="606795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09346"/>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0" y="12424756"/>
            <a:ext cx="12192000" cy="872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4"/>
              </a:rPr>
              <a:t>https://docs.unrealengine.com/4.27/en-US/ProgrammingAndScripting/Rendering/MeshDrawingPipeline/</a:t>
            </a:r>
            <a:endPar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3395133"/>
            <a:ext cx="12192000" cy="692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7444E09-9B61-42C7-8A5B-08DF8F519BE9}"/>
              </a:ext>
            </a:extLst>
          </p:cNvPr>
          <p:cNvGrpSpPr/>
          <p:nvPr/>
        </p:nvGrpSpPr>
        <p:grpSpPr>
          <a:xfrm>
            <a:off x="1764000" y="3456000"/>
            <a:ext cx="9465651" cy="8674698"/>
            <a:chOff x="16928797" y="2560546"/>
            <a:chExt cx="9465651" cy="867469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209346"/>
              <a:ext cx="8252836" cy="702589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err="1">
                  <a:effectLst/>
                  <a:latin typeface="微软雅黑 Light" panose="020B0502040204020203" pitchFamily="34" charset="-122"/>
                  <a:ea typeface="微软雅黑 Light" panose="020B0502040204020203" pitchFamily="34" charset="-122"/>
                </a:rPr>
                <a:t>CachedMeshBatch</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err="1">
                  <a:effectLst/>
                  <a:latin typeface="微软雅黑 Light" panose="020B0502040204020203" pitchFamily="34" charset="-122"/>
                  <a:ea typeface="微软雅黑 Light" panose="020B0502040204020203" pitchFamily="34" charset="-122"/>
                </a:rPr>
                <a:t>DynamicMeshBatch</a:t>
              </a:r>
              <a:endParaRPr lang="zh-CN" sz="3200"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函数</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5483449"/>
            <a:ext cx="12192000" cy="274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A0A9656-512B-45AF-9C4E-7DFFA3818176}"/>
              </a:ext>
            </a:extLst>
          </p:cNvPr>
          <p:cNvGrpSpPr/>
          <p:nvPr/>
        </p:nvGrpSpPr>
        <p:grpSpPr>
          <a:xfrm>
            <a:off x="1789200" y="3456000"/>
            <a:ext cx="9439200" cy="5483183"/>
            <a:chOff x="16980448" y="2311824"/>
            <a:chExt cx="9439200" cy="5483183"/>
          </a:xfrm>
        </p:grpSpPr>
        <p:sp>
          <p:nvSpPr>
            <p:cNvPr id="13" name="The Picture slide"/>
            <p:cNvSpPr txBox="1"/>
            <p:nvPr/>
          </p:nvSpPr>
          <p:spPr>
            <a:xfrm>
              <a:off x="16980448" y="2311824"/>
              <a:ext cx="7061171" cy="87120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3960624"/>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dirty="0">
                  <a:latin typeface="微软雅黑 Light" panose="020B0502040204020203" pitchFamily="34" charset="-122"/>
                  <a:ea typeface="微软雅黑 Light" panose="020B0502040204020203" pitchFamily="34" charset="-122"/>
                </a:rPr>
                <a:t>缓存</a:t>
              </a:r>
              <a:r>
                <a:rPr lang="en-US" altLang="zh-CN" sz="3200"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80448" y="3499824"/>
              <a:ext cx="943920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8306" y="5084756"/>
            <a:ext cx="12192000" cy="35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9439200" cy="6221847"/>
            <a:chOff x="16955248" y="2560546"/>
            <a:chExt cx="9439200" cy="6221847"/>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2192000" y="4152254"/>
            <a:ext cx="12192000" cy="5411492"/>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8909018"/>
            <a:ext cx="20075235"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4201307" y="0"/>
            <a:ext cx="10182692"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11220218" cy="3228720"/>
            <a:chOff x="16955248" y="2560546"/>
            <a:chExt cx="9439200" cy="3228720"/>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 总结</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943920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zh-CN" altLang="en-US" sz="3200" b="1" dirty="0">
                  <a:latin typeface="微软雅黑 Light" panose="020B0502040204020203" pitchFamily="34" charset="-122"/>
                  <a:ea typeface="微软雅黑 Light" panose="020B0502040204020203" pitchFamily="34" charset="-122"/>
                  <a:cs typeface="宋体" panose="02010600030101010101" pitchFamily="2" charset="-122"/>
                </a:rPr>
                <a:t>渲染数据</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rPr>
                <a:t>RHI</a:t>
              </a:r>
              <a:r>
                <a:rPr lang="zh-CN" altLang="en-US" sz="3200" dirty="0">
                  <a:latin typeface="微软雅黑 Light" panose="020B0502040204020203" pitchFamily="34" charset="-122"/>
                  <a:ea typeface="微软雅黑 Light" panose="020B0502040204020203" pitchFamily="34" charset="-122"/>
                </a:rPr>
                <a:t>：</a:t>
              </a:r>
              <a:r>
                <a:rPr lang="en-US" altLang="zh-CN" sz="3200" dirty="0">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无关抽象</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936286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抽象底层渲染层（类比</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0" y="0"/>
            <a:ext cx="1020774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C80A965-A1DB-47B9-90DE-9D6E087524C7}"/>
              </a:ext>
            </a:extLst>
          </p:cNvPr>
          <p:cNvGrpSpPr/>
          <p:nvPr/>
        </p:nvGrpSpPr>
        <p:grpSpPr>
          <a:xfrm>
            <a:off x="1764000" y="3457011"/>
            <a:ext cx="7123176" cy="4839620"/>
            <a:chOff x="2706624" y="3457011"/>
            <a:chExt cx="7123176" cy="4839620"/>
          </a:xfrm>
        </p:grpSpPr>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2724911" y="5116273"/>
              <a:ext cx="7086601"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成像功能</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视觉特性</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执行效率</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工程封装</a:t>
              </a:r>
              <a:endParaRPr lang="en-US" altLang="zh-CN" sz="3200" dirty="0">
                <a:latin typeface="微软雅黑 Light" panose="020B0502040204020203" pitchFamily="34" charset="-122"/>
                <a:ea typeface="微软雅黑 Light" panose="020B0502040204020203" pitchFamily="34" charset="-122"/>
                <a:sym typeface="Helvetica"/>
              </a:endParaRPr>
            </a:p>
            <a:p>
              <a:pPr marL="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6"/>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0311CFC-B917-4704-A56D-31964EAB4BE5}"/>
              </a:ext>
            </a:extLst>
          </p:cNvPr>
          <p:cNvGrpSpPr/>
          <p:nvPr/>
        </p:nvGrpSpPr>
        <p:grpSpPr>
          <a:xfrm>
            <a:off x="1764000" y="3456000"/>
            <a:ext cx="8397491" cy="3541489"/>
            <a:chOff x="1752107" y="4388092"/>
            <a:chExt cx="9326881"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场景、光源、材质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0963081-BA5E-4D72-AF63-5569BEA14532}"/>
              </a:ext>
            </a:extLst>
          </p:cNvPr>
          <p:cNvGrpSpPr/>
          <p:nvPr/>
        </p:nvGrpSpPr>
        <p:grpSpPr>
          <a:xfrm>
            <a:off x="1752107" y="3456000"/>
            <a:ext cx="8388354" cy="10004797"/>
            <a:chOff x="1752107" y="4388092"/>
            <a:chExt cx="9326880" cy="10004797"/>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8351004"/>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811490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177A9606-8396-4F3F-B587-1567A1E881DA}"/>
              </a:ext>
            </a:extLst>
          </p:cNvPr>
          <p:cNvGrpSpPr/>
          <p:nvPr/>
        </p:nvGrpSpPr>
        <p:grpSpPr>
          <a:xfrm>
            <a:off x="1752107" y="34560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4745BA2-2DF8-408D-9611-600B62151142}"/>
              </a:ext>
            </a:extLst>
          </p:cNvPr>
          <p:cNvGrpSpPr/>
          <p:nvPr/>
        </p:nvGrpSpPr>
        <p:grpSpPr>
          <a:xfrm>
            <a:off x="1752107" y="3456000"/>
            <a:ext cx="6643748" cy="3541489"/>
            <a:chOff x="1752107" y="4388092"/>
            <a:chExt cx="9326880"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Scene Graph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7604543"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822568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4764</Words>
  <Application>Microsoft Office PowerPoint</Application>
  <PresentationFormat>自定义</PresentationFormat>
  <Paragraphs>470</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603</cp:revision>
  <dcterms:created xsi:type="dcterms:W3CDTF">2017-07-18T17:55:00Z</dcterms:created>
  <dcterms:modified xsi:type="dcterms:W3CDTF">2022-01-11T15:10:53Z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